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BHAM HIMA BINDU" initials="KH" lastIdx="1" clrIdx="0">
    <p:extLst>
      <p:ext uri="{19B8F6BF-5375-455C-9EA6-DF929625EA0E}">
        <p15:presenceInfo xmlns:p15="http://schemas.microsoft.com/office/powerpoint/2012/main" userId="21a6e9cf5214ab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080" autoAdjust="0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1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05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Credit Card Fraud Detection Project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Enhancing security through advanced analytics. Learn how to detect and prevent credit card fraud using data-driven insights.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99686" y="5400556"/>
            <a:ext cx="34975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Jeevan Raj</a:t>
            </a:r>
            <a:endParaRPr lang="en-US" sz="2187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1F0C3C-0569-40BB-957D-D4550DC7865B}"/>
              </a:ext>
            </a:extLst>
          </p:cNvPr>
          <p:cNvSpPr/>
          <p:nvPr/>
        </p:nvSpPr>
        <p:spPr>
          <a:xfrm>
            <a:off x="838259" y="5428655"/>
            <a:ext cx="355402" cy="335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0371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1000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293762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354294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9599" y="41482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19599" y="47535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19599" y="535888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19599" y="596419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C3FDF-E8BB-21EB-165F-7A384C274EE0}"/>
              </a:ext>
            </a:extLst>
          </p:cNvPr>
          <p:cNvSpPr txBox="1"/>
          <p:nvPr/>
        </p:nvSpPr>
        <p:spPr>
          <a:xfrm>
            <a:off x="4060371" y="108857"/>
            <a:ext cx="10287000" cy="1560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Gender Distribution: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Females: 54.7%, Males: 45.3%.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Transaction Amount Patterns: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Normal transactions: &lt;$200.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Fraudulent transactions peak: $300-$1000.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Spending Categories vs Fraud: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Fraud more in '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Shopping_net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,' '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Grocery_pos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,' '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misc_net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.'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'Home' and '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kids_pets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' have fewer frauds.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Age vs Fraud: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Potential fraud higher in ages 50-65.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Cyclicality of Credit Card Fraud: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Fraud peaks around midnight.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Weekly: Normal peaks Mon &amp; Sun, frauds spread.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Monthly: Fraud concentrated Jan-May.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Seasonal Trend: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Transactions peak in summer, fraud slightly higher.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State vs Fraud: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Significant variations across states.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Correlation Analysis: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Strong positive correlations 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merch_lat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with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lat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merch_long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with long).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Weak correlations: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city_pop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age,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merch_lat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age,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lat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age.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 significant correlations with transaction amount,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unix_time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and others.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9.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Key Points on Correlations: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Correlation doesn't imply causation.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Consider advanced techniques for a comprehensive analysis.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Overall Message: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Insights provide a clear understanding of transaction patterns, spending categories, age, temporal trends, and geographical influences on fraud.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DE1FA-1D39-E92B-7DCA-14950E39DDBB}"/>
              </a:ext>
            </a:extLst>
          </p:cNvPr>
          <p:cNvSpPr txBox="1"/>
          <p:nvPr/>
        </p:nvSpPr>
        <p:spPr>
          <a:xfrm>
            <a:off x="46485" y="261257"/>
            <a:ext cx="3817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öhne"/>
              </a:rPr>
              <a:t>K</a:t>
            </a:r>
            <a:r>
              <a:rPr lang="en-US" sz="3600" b="0" i="0" dirty="0">
                <a:effectLst/>
                <a:latin typeface="Söhne"/>
              </a:rPr>
              <a:t>ey insights from the Exploratory Data Analysis (EDA):</a:t>
            </a:r>
            <a:endParaRPr lang="en-IN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4590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Features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47352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Get insights into the key features of the credit card fraud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transaction volume, involving 1000 customers and 800 merchants.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features such as credit card number, merchant, amount, gender, and more.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623661"/>
            <a:ext cx="6553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Numerical Data Analysis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65129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transaction amounts, ranging from 1 to 28,948.90 USD.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09551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the mean amount of 70.35 USD and the standard deviation of 160.32 USD.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489513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Investigate ZIP codes, coordinates, and city populations for further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21516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925473"/>
            <a:ext cx="6743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Fraud Detection Timeline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66307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7" name="Shape 4"/>
          <p:cNvSpPr/>
          <p:nvPr/>
        </p:nvSpPr>
        <p:spPr>
          <a:xfrm>
            <a:off x="69028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8" name="Shape 5"/>
          <p:cNvSpPr/>
          <p:nvPr/>
        </p:nvSpPr>
        <p:spPr>
          <a:xfrm>
            <a:off x="64028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76596" y="2168366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7874913" y="2175272"/>
            <a:ext cx="2407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Collection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874913" y="2655689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Collect credit card transaction data from various sources.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9028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13" name="Shape 10"/>
          <p:cNvSpPr/>
          <p:nvPr/>
        </p:nvSpPr>
        <p:spPr>
          <a:xfrm>
            <a:off x="64028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49926" y="4026098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7874913" y="4033004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Preprocessing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874913" y="4513421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Clean and prepare the dataset for analysis by removing duplicates and handling missing values.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9028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18" name="Shape 15"/>
          <p:cNvSpPr/>
          <p:nvPr/>
        </p:nvSpPr>
        <p:spPr>
          <a:xfrm>
            <a:off x="64028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561356" y="588383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7874913" y="5890736"/>
            <a:ext cx="2689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7874913" y="6371153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 meaningful features from the raw data to improve fraud detection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64901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Next Steps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6781" y="29126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Training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6781" y="3393043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 machine learning algorithms on the prepared dataset to detect fraudulent transactions.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91067" y="2912626"/>
            <a:ext cx="2293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Evaluation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91067" y="3393043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Evaluate the performance of the trained models using appropriate metrics and validation techniques.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4917400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6781" y="51533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Deployment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6781" y="5633799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the fraud detection model in real-world scenarios to enhance security and prevent financial losses.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942868"/>
            <a:ext cx="6964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Determining the Objective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97049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Problem Statement: Credit Card Fraud Detection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57581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Objective: Develop ML model, Conduct Cost-Benefit Analysis, Provide Recommendations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263442" y="733352"/>
            <a:ext cx="78482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Summary Statistics Interpretation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194357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Amount (amt):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54889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Ranged widely from 1 to 28,948.90 USD.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299311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Mean amount: 70.35 USD, SD: 160.32 USD.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343733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75% of transactions below 83.14 USD.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04264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ZIP Code (zip):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464796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Diverse values with a mean of 48,800.07.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525327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Geographic Coordinates (lat and long):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585858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Broad geographical spread with mean lat: 38.54, long: -90.23.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037993" y="646390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City Population (city_pop):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393394" y="706921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Significant variation, mean: 88,824.44, max: 2,906,700.</a:t>
            </a:r>
            <a:endParaRPr lang="en-US" sz="1750" dirty="0"/>
          </a:p>
        </p:txBody>
      </p:sp>
      <p:pic>
        <p:nvPicPr>
          <p:cNvPr id="15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813B89-6D3E-0F9E-70EF-4B3255376B8B}"/>
              </a:ext>
            </a:extLst>
          </p:cNvPr>
          <p:cNvSpPr/>
          <p:nvPr/>
        </p:nvSpPr>
        <p:spPr>
          <a:xfrm>
            <a:off x="9649609" y="0"/>
            <a:ext cx="4980791" cy="822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7BBE66-29AF-27D7-818E-23B5172D4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608" y="0"/>
            <a:ext cx="498079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410176"/>
            <a:ext cx="6789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Categorical Data Analysis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54889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Merchant Information: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15420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Various merchants with "fraud_Kilback LLC" having the highest frequency.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59842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693 unique merchants in the dataset.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Categories: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48090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Various categories with "gas_transport" having the highest frequency.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525327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"Travel" category with the fewest transactions.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585858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Amount Subset: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646390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Examined a subset with entries ranging from 1.06 to 1,376.04 USD.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66517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1449" y="65716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Building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3835" y="144381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Models Used: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79236" y="213800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Logistic Regression, Random Forest, XGBoost, Decision Tree.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71449" y="273879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Performance Metrics: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9236" y="347579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Accuracy, Precision, Recall, F1-Score.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71449" y="409432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Forest Model: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6850" y="498258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Achieved an accuracy of 99.78% with a precision of 94% and recall of 75%.</a:t>
            </a:r>
            <a:endParaRPr lang="en-US" sz="17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24F1C8-5DDE-4591-B1FC-9D4CA0760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52" y="657167"/>
            <a:ext cx="2968211" cy="26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DF983AB-8C97-D895-6424-F19B747E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75" y="675301"/>
            <a:ext cx="2968210" cy="26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537DB2A-BC80-5EDB-0A6D-32C91B503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52" y="3593902"/>
            <a:ext cx="2968211" cy="260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AC09A7A-0125-C427-1954-A263B401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75" y="3580398"/>
            <a:ext cx="2968211" cy="260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9664"/>
            <a:ext cx="14630400" cy="8229600"/>
          </a:xfrm>
          <a:prstGeom prst="rect">
            <a:avLst/>
          </a:prstGeom>
          <a:solidFill>
            <a:srgbClr val="080E26"/>
          </a:solidFill>
          <a:ln w="121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92566" y="189582"/>
            <a:ext cx="4343400" cy="6072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1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Evaluation Metrics</a:t>
            </a:r>
            <a:endParaRPr lang="en-US" sz="3825" dirty="0"/>
          </a:p>
        </p:txBody>
      </p:sp>
      <p:sp>
        <p:nvSpPr>
          <p:cNvPr id="5" name="Text 3"/>
          <p:cNvSpPr/>
          <p:nvPr/>
        </p:nvSpPr>
        <p:spPr>
          <a:xfrm>
            <a:off x="392566" y="992639"/>
            <a:ext cx="9229725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r>
              <a:rPr lang="en-US" sz="153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Forest Metrics:</a:t>
            </a:r>
            <a:r>
              <a:rPr lang="en-US" sz="153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Accuracy, Precision, Recall, F1-Score</a:t>
            </a:r>
            <a:endParaRPr lang="en-US" sz="153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54" y="2099856"/>
            <a:ext cx="3897788" cy="273312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700338" y="5054441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8" name="Text 5"/>
          <p:cNvSpPr/>
          <p:nvPr/>
        </p:nvSpPr>
        <p:spPr>
          <a:xfrm>
            <a:off x="2700338" y="5540097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9" name="Text 6"/>
          <p:cNvSpPr/>
          <p:nvPr/>
        </p:nvSpPr>
        <p:spPr>
          <a:xfrm>
            <a:off x="2700338" y="6025753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0" name="Text 7"/>
          <p:cNvSpPr/>
          <p:nvPr/>
        </p:nvSpPr>
        <p:spPr>
          <a:xfrm>
            <a:off x="2700338" y="6511409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1" name="Text 8"/>
          <p:cNvSpPr/>
          <p:nvPr/>
        </p:nvSpPr>
        <p:spPr>
          <a:xfrm>
            <a:off x="2700338" y="6997065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8"/>
              </a:lnSpc>
              <a:buNone/>
            </a:pPr>
            <a:endParaRPr lang="en-US" sz="153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54" y="2099856"/>
            <a:ext cx="3704450" cy="2913668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7559873" y="5319832"/>
            <a:ext cx="4377809" cy="2156698"/>
          </a:xfrm>
          <a:prstGeom prst="roundRect">
            <a:avLst>
              <a:gd name="adj" fmla="val 4054"/>
            </a:avLst>
          </a:prstGeom>
          <a:solidFill>
            <a:srgbClr val="181E34"/>
          </a:solidFill>
          <a:ln/>
        </p:spPr>
      </p:sp>
      <p:sp>
        <p:nvSpPr>
          <p:cNvPr id="14" name="Shape 10"/>
          <p:cNvSpPr/>
          <p:nvPr/>
        </p:nvSpPr>
        <p:spPr>
          <a:xfrm>
            <a:off x="7550229" y="5319832"/>
            <a:ext cx="5839200" cy="2156698"/>
          </a:xfrm>
          <a:prstGeom prst="roundRect">
            <a:avLst>
              <a:gd name="adj" fmla="val 1351"/>
            </a:avLst>
          </a:prstGeom>
          <a:solidFill>
            <a:srgbClr val="181E34"/>
          </a:solidFill>
          <a:ln/>
        </p:spPr>
      </p:sp>
      <p:sp>
        <p:nvSpPr>
          <p:cNvPr id="15" name="Text 11"/>
          <p:cNvSpPr/>
          <p:nvPr/>
        </p:nvSpPr>
        <p:spPr>
          <a:xfrm>
            <a:off x="7744539" y="5465564"/>
            <a:ext cx="5155032" cy="1865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Accuracy of Test Data:  99.88249457009748</a:t>
            </a:r>
            <a:endParaRPr lang="en-US" sz="1530" dirty="0"/>
          </a:p>
          <a:p>
            <a:pPr marL="0" indent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 Positive Ratio : 72.96037296037296</a:t>
            </a:r>
            <a:endParaRPr lang="en-US" sz="1530" dirty="0"/>
          </a:p>
          <a:p>
            <a:pPr marL="0" indent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 Positive Rato : 0.013187035518286623</a:t>
            </a:r>
            <a:endParaRPr lang="en-US" sz="1530" dirty="0"/>
          </a:p>
          <a:p>
            <a:pPr marL="0" indent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Precision : 95.54334554334555</a:t>
            </a:r>
            <a:endParaRPr lang="en-US" sz="1530" dirty="0"/>
          </a:p>
          <a:p>
            <a:pPr marL="0" indent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F1 - Score : 82.73856727464975</a:t>
            </a:r>
            <a:endParaRPr lang="en-US" sz="1530" dirty="0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02126681-B7AE-4893-C0EE-EC29B6749D3C}"/>
              </a:ext>
            </a:extLst>
          </p:cNvPr>
          <p:cNvSpPr/>
          <p:nvPr/>
        </p:nvSpPr>
        <p:spPr>
          <a:xfrm>
            <a:off x="903514" y="5316550"/>
            <a:ext cx="4626429" cy="2156698"/>
          </a:xfrm>
          <a:prstGeom prst="roundRect">
            <a:avLst>
              <a:gd name="adj" fmla="val 1351"/>
            </a:avLst>
          </a:prstGeom>
          <a:solidFill>
            <a:srgbClr val="181E34"/>
          </a:solidFill>
          <a:ln/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3BBDB8-23DF-A4EB-0525-AF283A0903FF}"/>
              </a:ext>
            </a:extLst>
          </p:cNvPr>
          <p:cNvSpPr txBox="1"/>
          <p:nvPr/>
        </p:nvSpPr>
        <p:spPr>
          <a:xfrm>
            <a:off x="903514" y="5465564"/>
            <a:ext cx="560095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Accuracy of Train Data:  100.0</a:t>
            </a:r>
          </a:p>
          <a:p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Precision : 100.00</a:t>
            </a:r>
          </a:p>
          <a:p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</a:rPr>
              <a:t>Recall    : 99.98</a:t>
            </a:r>
          </a:p>
          <a:p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</a:rPr>
              <a:t>F1 – Score :99.99</a:t>
            </a: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314563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Uncover the importance of credit card fraud detection in today's digital world.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the financial and trust implications of fraud for individuals and businesses.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49216"/>
            <a:ext cx="5250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Feature Importance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48793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Top Features: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09324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log_amt (Logarithm of Transaction Amount)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53746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category_grocery_pos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398168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category_misc_net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442591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category_shopping_net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487013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category_travel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547544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Insights: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608076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Unusual log-transformed amounts flagged for potential fraud.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393394" y="652498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Certain spending categories show higher susceptibility to fraud.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9718"/>
            <a:ext cx="14630400" cy="8237815"/>
          </a:xfrm>
          <a:prstGeom prst="rect">
            <a:avLst/>
          </a:prstGeom>
          <a:solidFill>
            <a:srgbClr val="080E26"/>
          </a:solidFill>
          <a:ln w="11430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772"/>
            <a:ext cx="14630400" cy="22932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6829" y="2456446"/>
            <a:ext cx="3669268" cy="5732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14"/>
              </a:lnSpc>
            </a:pPr>
            <a:r>
              <a:rPr lang="en-US" sz="4000" b="1" i="0" dirty="0">
                <a:solidFill>
                  <a:schemeClr val="bg1"/>
                </a:solidFill>
                <a:effectLst/>
                <a:latin typeface="Helvetica Neue"/>
              </a:rPr>
              <a:t>Key Factors Impacting Fraud Transactions:</a:t>
            </a:r>
          </a:p>
          <a:p>
            <a:pPr marL="0" indent="0">
              <a:lnSpc>
                <a:spcPts val="4514"/>
              </a:lnSpc>
              <a:buNone/>
            </a:pPr>
            <a:endParaRPr lang="en-US" sz="3612" dirty="0">
              <a:solidFill>
                <a:schemeClr val="bg1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97972" y="3646170"/>
            <a:ext cx="13378542" cy="4365716"/>
          </a:xfrm>
          <a:prstGeom prst="roundRect">
            <a:avLst>
              <a:gd name="adj" fmla="val 2020"/>
            </a:avLst>
          </a:prstGeom>
          <a:noFill/>
          <a:ln w="1143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326572" y="3580753"/>
            <a:ext cx="13149942" cy="43657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2" y="4337049"/>
            <a:ext cx="3975378" cy="22427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2366" y="3775234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0" name="Shape 6"/>
          <p:cNvSpPr/>
          <p:nvPr/>
        </p:nvSpPr>
        <p:spPr>
          <a:xfrm>
            <a:off x="2969300" y="6135648"/>
            <a:ext cx="8691801" cy="5287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3152656" y="6253282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2" name="Text 8"/>
          <p:cNvSpPr/>
          <p:nvPr/>
        </p:nvSpPr>
        <p:spPr>
          <a:xfrm>
            <a:off x="7502366" y="6253282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4" name="Text 10"/>
          <p:cNvSpPr/>
          <p:nvPr/>
        </p:nvSpPr>
        <p:spPr>
          <a:xfrm>
            <a:off x="3152656" y="6782038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5" name="Text 11"/>
          <p:cNvSpPr/>
          <p:nvPr/>
        </p:nvSpPr>
        <p:spPr>
          <a:xfrm>
            <a:off x="7502366" y="6782038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6" name="Shape 12"/>
          <p:cNvSpPr/>
          <p:nvPr/>
        </p:nvSpPr>
        <p:spPr>
          <a:xfrm>
            <a:off x="2969300" y="7193161"/>
            <a:ext cx="8691801" cy="5287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3152656" y="7310795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8" name="Text 14"/>
          <p:cNvSpPr/>
          <p:nvPr/>
        </p:nvSpPr>
        <p:spPr>
          <a:xfrm>
            <a:off x="7502366" y="7310795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3C3AA0-7F03-3355-BBDD-BDEC0F370AD4}"/>
              </a:ext>
            </a:extLst>
          </p:cNvPr>
          <p:cNvSpPr txBox="1"/>
          <p:nvPr/>
        </p:nvSpPr>
        <p:spPr>
          <a:xfrm>
            <a:off x="4767942" y="3827260"/>
            <a:ext cx="67098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1.log_amt (Logarithm of Transaction Amount):</a:t>
            </a:r>
          </a:p>
          <a:p>
            <a:r>
              <a:rPr lang="en-IN" sz="2400" dirty="0">
                <a:solidFill>
                  <a:schemeClr val="bg1"/>
                </a:solidFill>
              </a:rPr>
              <a:t>2.category_grocery_pos:</a:t>
            </a:r>
          </a:p>
          <a:p>
            <a:r>
              <a:rPr lang="en-IN" sz="2400" dirty="0">
                <a:solidFill>
                  <a:schemeClr val="bg1"/>
                </a:solidFill>
              </a:rPr>
              <a:t>3.category_misc_net:</a:t>
            </a:r>
          </a:p>
          <a:p>
            <a:r>
              <a:rPr lang="en-IN" sz="2400" dirty="0">
                <a:solidFill>
                  <a:schemeClr val="bg1"/>
                </a:solidFill>
              </a:rPr>
              <a:t>4.category_shopping_net:</a:t>
            </a:r>
          </a:p>
          <a:p>
            <a:r>
              <a:rPr lang="en-IN" sz="2400" dirty="0">
                <a:solidFill>
                  <a:schemeClr val="bg1"/>
                </a:solidFill>
              </a:rPr>
              <a:t>5.category_travel:</a:t>
            </a:r>
          </a:p>
          <a:p>
            <a:r>
              <a:rPr lang="en-IN" sz="2400" dirty="0">
                <a:solidFill>
                  <a:schemeClr val="bg1"/>
                </a:solidFill>
              </a:rPr>
              <a:t>6.amt (Transaction Amount)</a:t>
            </a:r>
          </a:p>
          <a:p>
            <a:r>
              <a:rPr lang="en-IN" sz="2400" dirty="0">
                <a:solidFill>
                  <a:schemeClr val="bg1"/>
                </a:solidFill>
              </a:rPr>
              <a:t>7.city_pop (City Population)</a:t>
            </a:r>
          </a:p>
          <a:p>
            <a:r>
              <a:rPr lang="en-IN" sz="2400" dirty="0">
                <a:solidFill>
                  <a:schemeClr val="bg1"/>
                </a:solidFill>
              </a:rPr>
              <a:t>8.hour (Transaction Hour)</a:t>
            </a:r>
          </a:p>
          <a:p>
            <a:r>
              <a:rPr lang="en-IN" sz="2400" dirty="0">
                <a:solidFill>
                  <a:schemeClr val="bg1"/>
                </a:solidFill>
              </a:rPr>
              <a:t>9.age (Customer Age)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category_gas_transport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72478" y="275926"/>
            <a:ext cx="5120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Strategic Approach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6349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324028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84560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0562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66154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62668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E03856-F10D-255C-96AC-DEDAAD1F9A28}"/>
              </a:ext>
            </a:extLst>
          </p:cNvPr>
          <p:cNvSpPr txBox="1"/>
          <p:nvPr/>
        </p:nvSpPr>
        <p:spPr>
          <a:xfrm>
            <a:off x="206829" y="1420178"/>
            <a:ext cx="1377042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Overview of your strategic approach for fraud detection: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Comprehensive Analysis         :  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In-depth examination of various transaction features.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Pattern Identification              : 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Goal: Identify patterns linked to fraudulent activities.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Leveraging Technology            :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Use of machine learning and statistical methods.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Enhanced Fraud Detection      :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Objective: Strengthen fraud detection capabilities.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Customer Security Focus         :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Aim: Ensure a secure financial environment for customers.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Strategic Implementation         :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Adoption of strategic methods for effective fraud prevention.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Advanced Techniques              : 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Utilization of machine learning for sophisticated analysis.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Statistical Methods                  :  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Incorporation of statistical tools for robust insights.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Continuous Improvement       :              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Commitment to ongoing enhancements in fraud prevention.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Customer-Centric Approach: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Prioritization of customer security and trust.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827315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Proposal:- 1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Biometric Confirmation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8729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Introducing Fingerprint Authentication can provide numerous benefits for secure user verification. Our implementation strategy ensures a seamless experience while providing an extra layer of security. Advantages include faster login times and reduced risk of password breaches.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23979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Benifit 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267426"/>
            <a:ext cx="10554414" cy="4722257"/>
          </a:xfrm>
          <a:prstGeom prst="roundRect">
            <a:avLst>
              <a:gd name="adj" fmla="val 2117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079426" y="2445091"/>
            <a:ext cx="10526792" cy="40575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Reduced Fraud Risk: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Physical presence required for transactions.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Minimizes unauthorized transaction risks.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Customer Trust: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Demonstrates commitment to safeguarding assets.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Builds trust and confidence.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Mobile Adaptability: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Aligned with mobile transaction trends.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Secure and convenient for on-the-go users.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Conclusion: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Strategic Security Reinforcement: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Incorporating fingerprint authentication is a strategic move.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Best Practices Alignment: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Aligns with industry security best practices.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Leadership Position: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Establishes leadership in ensuring financial services' security.</a:t>
            </a:r>
          </a:p>
          <a:p>
            <a:endParaRPr lang="en-IN" dirty="0"/>
          </a:p>
        </p:txBody>
      </p:sp>
      <p:sp>
        <p:nvSpPr>
          <p:cNvPr id="9" name="Text 6"/>
          <p:cNvSpPr/>
          <p:nvPr/>
        </p:nvSpPr>
        <p:spPr>
          <a:xfrm>
            <a:off x="2273975" y="242208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73975" y="2910721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273975" y="339935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273975" y="3887986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273975" y="437661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273975" y="4865251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273975" y="535388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2273975" y="5842516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242208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051804" y="6338768"/>
            <a:ext cx="1052679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273975" y="6479619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541181" y="6479619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8" y="1171575"/>
            <a:ext cx="7477601" cy="2660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Proposal:- 2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Two-Step Verification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FFFFFF"/>
              </a:solidFill>
              <a:latin typeface="Fraunces" pitchFamily="34" charset="0"/>
              <a:ea typeface="Fraunces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FINGERPRINT :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7" y="4786780"/>
            <a:ext cx="74776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Considering the vulnerability of elderly customers to fraudulent activities, our Two-Step Verification system combines iris and fingerprint recognition for enhanced security. It offers advantages such as enhanced security, user-friendly experience, and accessibility features. Implementation steps include customer engagement, education campaign, enrollment support, test phase, gradual rollout, and continuous support.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399" y="112038"/>
            <a:ext cx="7477601" cy="28895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Proposal - Two-Step Verification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FFFFFF"/>
              </a:solidFill>
              <a:latin typeface="Fraunces" pitchFamily="34" charset="0"/>
              <a:ea typeface="Fraunces" pitchFamily="34" charset="-122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</a:rPr>
              <a:t>Iris or Face Recognition 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0015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Background: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Elderly customers are often targeted by fraudulent activities.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96228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Two-Step Verification: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Combines iris and fingerprint recognition for enhanced security.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492299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Advantages: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Enhanced Security, User-Friendly, Accessibility Features.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58837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Implementation Steps: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Customer Engagement, Education Campaign, Enrollment Support, Test Phase, Gradual Rollout, Continuous Support.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35F2E33-E78C-18B5-3651-CC94A7D9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971675"/>
            <a:ext cx="7620000" cy="428625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080E26"/>
          </a:solidFill>
          <a:ln w="13097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22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3144" y="448866"/>
            <a:ext cx="4224814" cy="660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8"/>
              </a:lnSpc>
              <a:buNone/>
            </a:pPr>
            <a:r>
              <a:rPr lang="en-US" sz="4158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Advantages </a:t>
            </a:r>
            <a:endParaRPr lang="en-US" sz="4158" dirty="0"/>
          </a:p>
        </p:txBody>
      </p:sp>
      <p:sp>
        <p:nvSpPr>
          <p:cNvPr id="7" name="Text 4"/>
          <p:cNvSpPr/>
          <p:nvPr/>
        </p:nvSpPr>
        <p:spPr>
          <a:xfrm>
            <a:off x="2298144" y="1557933"/>
            <a:ext cx="1003411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  <p:sp>
        <p:nvSpPr>
          <p:cNvPr id="8" name="Text 5"/>
          <p:cNvSpPr/>
          <p:nvPr/>
        </p:nvSpPr>
        <p:spPr>
          <a:xfrm>
            <a:off x="1091089" y="1822014"/>
            <a:ext cx="10034111" cy="5758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Enhanced Security for Elderly Customers - Two-Step Verification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Iris Recognition: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High Security: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Utilizes unique patterns in the iris for authentication.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Offers a level of security beyond traditional methods.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Non-Intrusive: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Non-intrusive method for enhanced user comfort.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Fingerprint Authentication: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Complementary Security Layer: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Adds an extra layer of security in conjunction with iris recognition.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Widely accepted and convenient biometric method.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Seamless User Experience: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Ensures a smooth and user-friendly authentication process.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Conclusion: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Holistic Security Approach: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Combining iris recognition and fingerprint authentication for robust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User-Centric Design: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Prioritizing security without compromising user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Enhanced Protection: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Two-step verification ensures heightened protection for elderly customers.</a:t>
            </a:r>
          </a:p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  <p:sp>
        <p:nvSpPr>
          <p:cNvPr id="14" name="Text 11"/>
          <p:cNvSpPr/>
          <p:nvPr/>
        </p:nvSpPr>
        <p:spPr>
          <a:xfrm>
            <a:off x="2298144" y="5586770"/>
            <a:ext cx="1003411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  <p:sp>
        <p:nvSpPr>
          <p:cNvPr id="15" name="Text 12"/>
          <p:cNvSpPr/>
          <p:nvPr/>
        </p:nvSpPr>
        <p:spPr>
          <a:xfrm>
            <a:off x="2298144" y="6162318"/>
            <a:ext cx="1003411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  <p:sp>
        <p:nvSpPr>
          <p:cNvPr id="16" name="Text 13"/>
          <p:cNvSpPr/>
          <p:nvPr/>
        </p:nvSpPr>
        <p:spPr>
          <a:xfrm>
            <a:off x="2298144" y="6737866"/>
            <a:ext cx="1003411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  <p:sp>
        <p:nvSpPr>
          <p:cNvPr id="17" name="Text 14"/>
          <p:cNvSpPr/>
          <p:nvPr/>
        </p:nvSpPr>
        <p:spPr>
          <a:xfrm>
            <a:off x="2298144" y="7313414"/>
            <a:ext cx="10034111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1"/>
              </a:lnSpc>
              <a:buNone/>
            </a:pPr>
            <a:endParaRPr lang="en-US" sz="1663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00203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02965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90936" y="2385060"/>
            <a:ext cx="10554414" cy="43863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Enhanced Security: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High Security Standard: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Combining iris and fingerprint recognition raises the security bar significantly.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Challenging for fraudsters to gain unauthorized access.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User-Friendly for Elderly Customers: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Designed for Ease: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Tailored to address potential challenges elderly customers may face with traditional security methods.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Ensures a user-friendly experience.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Accessibility Features: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Inclusive Design: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Compatibility with accessibility features to accommodate customers with diverse needs.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384560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0562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566154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37993" y="62668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037993" y="687216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7AB63-A039-7CC0-5382-CF42E582D3E6}"/>
              </a:ext>
            </a:extLst>
          </p:cNvPr>
          <p:cNvSpPr txBox="1"/>
          <p:nvPr/>
        </p:nvSpPr>
        <p:spPr>
          <a:xfrm>
            <a:off x="424543" y="742068"/>
            <a:ext cx="1005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D1D5DB"/>
                </a:solidFill>
                <a:effectLst/>
                <a:latin typeface="Söhne"/>
              </a:rPr>
              <a:t>Advantages of Two-Step Verification:</a:t>
            </a:r>
            <a:endParaRPr lang="en-US" sz="32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0239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2739" y="383381"/>
            <a:ext cx="3300889" cy="515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61"/>
              </a:lnSpc>
            </a:pPr>
            <a:r>
              <a:rPr lang="en-US" sz="3600" b="1" i="0" dirty="0">
                <a:solidFill>
                  <a:srgbClr val="D1D5DB"/>
                </a:solidFill>
                <a:effectLst/>
                <a:latin typeface="Söhne"/>
              </a:rPr>
              <a:t>Implementation Strategy:</a:t>
            </a:r>
            <a:endParaRPr lang="en-US" sz="36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indent="0">
              <a:lnSpc>
                <a:spcPts val="4061"/>
              </a:lnSpc>
              <a:buNone/>
            </a:pPr>
            <a:endParaRPr lang="en-US" sz="3249" dirty="0"/>
          </a:p>
        </p:txBody>
      </p:sp>
      <p:sp>
        <p:nvSpPr>
          <p:cNvPr id="7" name="Text 4"/>
          <p:cNvSpPr/>
          <p:nvPr/>
        </p:nvSpPr>
        <p:spPr>
          <a:xfrm>
            <a:off x="935253" y="1353264"/>
            <a:ext cx="12715433" cy="6880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Customer Engagement: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Informative Communication: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Initiate a communication plan highlighting security benefits and user-friendly aspects.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Emphasize the ease of use.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Education Campaign: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Guided Enrollment: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tutorials and FAQs for a smooth enrollment process.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elderly customers are well-guided through the steps.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Enrollment Support: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Dedicated Assistance: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Establish dedicated support channels for secure enrollment of iris and fingerprints.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Address any concerns promptly.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Test Phase: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Reliability Assurance: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Conduct thorough testing to ensure the reliability and accuracy of the dual verification process.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Gradual Rollout: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Pilot Implementation: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Initiate a pilot phase with a select group of elderly customers.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Gather feedback and make necessary adjustments.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Continuous Support: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Ongoing Assistance: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Maintain continuous support to address concerns or queries.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a smooth transition for elderly customers.</a:t>
            </a:r>
          </a:p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3395424" y="211657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3395424" y="346531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3395424" y="391489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3395424" y="436447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3395424" y="481405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3395424" y="526363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3395424" y="571321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3395424" y="616279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3395424" y="661237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3395424" y="706195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3395424" y="7511534"/>
            <a:ext cx="7839551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9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45901"/>
            <a:ext cx="4655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Overview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47352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Discover the key details of the credit card fraud dataset used in this project.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a dataset of approximately 1.3 million transactions recorded over a two-year period.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Learn about the dataset's source and its generation using the Sparkov Data Generation tool.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080E26"/>
          </a:solidFill>
          <a:ln w="13573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2152650" y="3316248"/>
            <a:ext cx="4347329" cy="679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9"/>
              </a:lnSpc>
              <a:buNone/>
            </a:pPr>
            <a:endParaRPr lang="en-US" sz="4279" dirty="0"/>
          </a:p>
        </p:txBody>
      </p:sp>
      <p:sp>
        <p:nvSpPr>
          <p:cNvPr id="6" name="Text 3"/>
          <p:cNvSpPr/>
          <p:nvPr/>
        </p:nvSpPr>
        <p:spPr>
          <a:xfrm>
            <a:off x="2152650" y="4321493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7" name="Text 4"/>
          <p:cNvSpPr/>
          <p:nvPr/>
        </p:nvSpPr>
        <p:spPr>
          <a:xfrm>
            <a:off x="2152650" y="4913709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8" name="Text 5"/>
          <p:cNvSpPr/>
          <p:nvPr/>
        </p:nvSpPr>
        <p:spPr>
          <a:xfrm>
            <a:off x="2152650" y="5505926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9" name="Text 6"/>
          <p:cNvSpPr/>
          <p:nvPr/>
        </p:nvSpPr>
        <p:spPr>
          <a:xfrm>
            <a:off x="2152650" y="6098143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10" name="Text 7"/>
          <p:cNvSpPr/>
          <p:nvPr/>
        </p:nvSpPr>
        <p:spPr>
          <a:xfrm>
            <a:off x="2152650" y="6690360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11" name="Text 8"/>
          <p:cNvSpPr/>
          <p:nvPr/>
        </p:nvSpPr>
        <p:spPr>
          <a:xfrm>
            <a:off x="2152650" y="7282577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9"/>
              </a:lnSpc>
              <a:buNone/>
            </a:pPr>
            <a:endParaRPr lang="en-US" sz="1712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528D228-9DB6-F523-3F7C-5536DC1F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29" y="1338263"/>
            <a:ext cx="10594402" cy="594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4058"/>
            <a:ext cx="14630400" cy="8233291"/>
          </a:xfrm>
          <a:prstGeom prst="rect">
            <a:avLst/>
          </a:prstGeom>
          <a:solidFill>
            <a:srgbClr val="080E26"/>
          </a:solidFill>
          <a:ln w="12144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692837" y="535186"/>
            <a:ext cx="3892510" cy="6081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9"/>
              </a:lnSpc>
              <a:buNone/>
            </a:pPr>
            <a:r>
              <a:rPr lang="en-US" sz="383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Column Details</a:t>
            </a:r>
            <a:endParaRPr lang="en-US" sz="3831" dirty="0"/>
          </a:p>
        </p:txBody>
      </p:sp>
      <p:sp>
        <p:nvSpPr>
          <p:cNvPr id="5" name="Shape 3"/>
          <p:cNvSpPr/>
          <p:nvPr/>
        </p:nvSpPr>
        <p:spPr>
          <a:xfrm>
            <a:off x="2692837" y="1532573"/>
            <a:ext cx="9244727" cy="6165533"/>
          </a:xfrm>
          <a:prstGeom prst="roundRect">
            <a:avLst>
              <a:gd name="adj" fmla="val 1421"/>
            </a:avLst>
          </a:prstGeom>
          <a:noFill/>
          <a:ln w="12144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704981" y="1544717"/>
            <a:ext cx="9220438" cy="55811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3210997" y="1669018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trans_date_trans_time: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Date and time of the transaction.</a:t>
            </a:r>
            <a:endParaRPr lang="en-US" sz="1532" dirty="0"/>
          </a:p>
        </p:txBody>
      </p:sp>
      <p:sp>
        <p:nvSpPr>
          <p:cNvPr id="8" name="Text 6"/>
          <p:cNvSpPr/>
          <p:nvPr/>
        </p:nvSpPr>
        <p:spPr>
          <a:xfrm>
            <a:off x="3210997" y="2097167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2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cc_num: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Credit card number (potentially masked for privacy).</a:t>
            </a:r>
            <a:endParaRPr lang="en-US" sz="1532" dirty="0"/>
          </a:p>
        </p:txBody>
      </p:sp>
      <p:sp>
        <p:nvSpPr>
          <p:cNvPr id="9" name="Text 7"/>
          <p:cNvSpPr/>
          <p:nvPr/>
        </p:nvSpPr>
        <p:spPr>
          <a:xfrm>
            <a:off x="3210997" y="2525316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3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merchant: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Name or identifier of the merchant involved.</a:t>
            </a:r>
            <a:endParaRPr lang="en-US" sz="1532" dirty="0"/>
          </a:p>
        </p:txBody>
      </p:sp>
      <p:sp>
        <p:nvSpPr>
          <p:cNvPr id="10" name="Text 8"/>
          <p:cNvSpPr/>
          <p:nvPr/>
        </p:nvSpPr>
        <p:spPr>
          <a:xfrm>
            <a:off x="3210997" y="2953464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4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Categorization of the transaction (e.g., retail, dining).</a:t>
            </a:r>
            <a:endParaRPr lang="en-US" sz="1532" dirty="0"/>
          </a:p>
        </p:txBody>
      </p:sp>
      <p:sp>
        <p:nvSpPr>
          <p:cNvPr id="11" name="Text 9"/>
          <p:cNvSpPr/>
          <p:nvPr/>
        </p:nvSpPr>
        <p:spPr>
          <a:xfrm>
            <a:off x="3210997" y="3381613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5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amt: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Transaction amount.</a:t>
            </a:r>
            <a:endParaRPr lang="en-US" sz="1532" dirty="0"/>
          </a:p>
        </p:txBody>
      </p:sp>
      <p:sp>
        <p:nvSpPr>
          <p:cNvPr id="12" name="Text 10"/>
          <p:cNvSpPr/>
          <p:nvPr/>
        </p:nvSpPr>
        <p:spPr>
          <a:xfrm>
            <a:off x="3210997" y="3809762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6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gender: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Gender of the cardholder.</a:t>
            </a:r>
            <a:endParaRPr lang="en-US" sz="1532" dirty="0"/>
          </a:p>
        </p:txBody>
      </p:sp>
      <p:sp>
        <p:nvSpPr>
          <p:cNvPr id="13" name="Text 11"/>
          <p:cNvSpPr/>
          <p:nvPr/>
        </p:nvSpPr>
        <p:spPr>
          <a:xfrm>
            <a:off x="3210997" y="4237911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7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city_pop: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Population of the city where the cardholder is located.</a:t>
            </a:r>
            <a:endParaRPr lang="en-US" sz="1532" dirty="0"/>
          </a:p>
        </p:txBody>
      </p:sp>
      <p:sp>
        <p:nvSpPr>
          <p:cNvPr id="14" name="Text 12"/>
          <p:cNvSpPr/>
          <p:nvPr/>
        </p:nvSpPr>
        <p:spPr>
          <a:xfrm>
            <a:off x="3210997" y="4666059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8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job: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Occupation or job of the cardholder.</a:t>
            </a:r>
            <a:endParaRPr lang="en-US" sz="1532" dirty="0"/>
          </a:p>
        </p:txBody>
      </p:sp>
      <p:sp>
        <p:nvSpPr>
          <p:cNvPr id="15" name="Text 13"/>
          <p:cNvSpPr/>
          <p:nvPr/>
        </p:nvSpPr>
        <p:spPr>
          <a:xfrm>
            <a:off x="3210997" y="5094208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9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dob: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Date of birth of the cardholder.</a:t>
            </a:r>
            <a:endParaRPr lang="en-US" sz="1532" dirty="0"/>
          </a:p>
        </p:txBody>
      </p:sp>
      <p:sp>
        <p:nvSpPr>
          <p:cNvPr id="16" name="Text 14"/>
          <p:cNvSpPr/>
          <p:nvPr/>
        </p:nvSpPr>
        <p:spPr>
          <a:xfrm>
            <a:off x="3210997" y="5522357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10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is_fraud: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Binary indicator (0 or 1) for fraudulent transactions.</a:t>
            </a:r>
            <a:endParaRPr lang="en-US" sz="1532" dirty="0"/>
          </a:p>
        </p:txBody>
      </p:sp>
      <p:sp>
        <p:nvSpPr>
          <p:cNvPr id="17" name="Text 15"/>
          <p:cNvSpPr/>
          <p:nvPr/>
        </p:nvSpPr>
        <p:spPr>
          <a:xfrm>
            <a:off x="3210997" y="5950506"/>
            <a:ext cx="7594044" cy="622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11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first and last: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first and last name of the cardholder, providing personal identification details.</a:t>
            </a:r>
            <a:endParaRPr lang="en-US" sz="1532" dirty="0"/>
          </a:p>
        </p:txBody>
      </p:sp>
      <p:sp>
        <p:nvSpPr>
          <p:cNvPr id="18" name="Text 16"/>
          <p:cNvSpPr/>
          <p:nvPr/>
        </p:nvSpPr>
        <p:spPr>
          <a:xfrm>
            <a:off x="3210997" y="6690122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52"/>
              </a:lnSpc>
              <a:buSzPct val="100000"/>
              <a:buFont typeface="+mj-lt"/>
              <a:buAutoNum type="arabicPeriod" startAt="12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street:</a:t>
            </a: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Street address of the cardholder, contributing to location specifics.</a:t>
            </a:r>
            <a:endParaRPr lang="en-US" sz="1532" dirty="0"/>
          </a:p>
        </p:txBody>
      </p:sp>
      <p:sp>
        <p:nvSpPr>
          <p:cNvPr id="19" name="Text 17"/>
          <p:cNvSpPr/>
          <p:nvPr/>
        </p:nvSpPr>
        <p:spPr>
          <a:xfrm>
            <a:off x="11201757" y="1669018"/>
            <a:ext cx="52911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endParaRPr lang="en-US" sz="1532" dirty="0"/>
          </a:p>
        </p:txBody>
      </p:sp>
      <p:sp>
        <p:nvSpPr>
          <p:cNvPr id="20" name="Shape 18"/>
          <p:cNvSpPr/>
          <p:nvPr/>
        </p:nvSpPr>
        <p:spPr>
          <a:xfrm>
            <a:off x="2704981" y="7125891"/>
            <a:ext cx="9220438" cy="5600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2899648" y="7250192"/>
            <a:ext cx="7905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endParaRPr lang="en-US" sz="1532" dirty="0"/>
          </a:p>
        </p:txBody>
      </p:sp>
      <p:sp>
        <p:nvSpPr>
          <p:cNvPr id="22" name="Text 20"/>
          <p:cNvSpPr/>
          <p:nvPr/>
        </p:nvSpPr>
        <p:spPr>
          <a:xfrm>
            <a:off x="11201757" y="7250192"/>
            <a:ext cx="52911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endParaRPr lang="en-US" sz="15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80E26"/>
          </a:solidFill>
          <a:ln w="12263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043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631996" y="542211"/>
            <a:ext cx="3535680" cy="492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2"/>
              </a:lnSpc>
              <a:buNone/>
            </a:pPr>
            <a:r>
              <a:rPr lang="en-US" sz="3105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Summary</a:t>
            </a:r>
            <a:endParaRPr lang="en-US" sz="3105" dirty="0"/>
          </a:p>
        </p:txBody>
      </p:sp>
      <p:sp>
        <p:nvSpPr>
          <p:cNvPr id="7" name="Shape 4"/>
          <p:cNvSpPr/>
          <p:nvPr/>
        </p:nvSpPr>
        <p:spPr>
          <a:xfrm>
            <a:off x="2631996" y="1256943"/>
            <a:ext cx="9366290" cy="5894070"/>
          </a:xfrm>
          <a:prstGeom prst="roundRect">
            <a:avLst>
              <a:gd name="adj" fmla="val 1505"/>
            </a:avLst>
          </a:prstGeom>
          <a:noFill/>
          <a:ln w="12263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644259" y="1269206"/>
            <a:ext cx="9341763" cy="58695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841546" y="1395055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Dataset Summary:</a:t>
            </a:r>
            <a:endParaRPr lang="en-US" sz="1553" dirty="0"/>
          </a:p>
        </p:txBody>
      </p:sp>
      <p:sp>
        <p:nvSpPr>
          <p:cNvPr id="10" name="Text 7"/>
          <p:cNvSpPr/>
          <p:nvPr/>
        </p:nvSpPr>
        <p:spPr>
          <a:xfrm>
            <a:off x="2841546" y="1828681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Rows: 1,296,675</a:t>
            </a:r>
            <a:endParaRPr lang="en-US" sz="1553" dirty="0"/>
          </a:p>
        </p:txBody>
      </p:sp>
      <p:sp>
        <p:nvSpPr>
          <p:cNvPr id="11" name="Text 8"/>
          <p:cNvSpPr/>
          <p:nvPr/>
        </p:nvSpPr>
        <p:spPr>
          <a:xfrm>
            <a:off x="2841546" y="2262307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Columns: 28</a:t>
            </a:r>
            <a:endParaRPr lang="en-US" sz="1553" dirty="0"/>
          </a:p>
        </p:txBody>
      </p:sp>
      <p:sp>
        <p:nvSpPr>
          <p:cNvPr id="12" name="Text 9"/>
          <p:cNvSpPr/>
          <p:nvPr/>
        </p:nvSpPr>
        <p:spPr>
          <a:xfrm>
            <a:off x="2841546" y="2695932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Time Range:</a:t>
            </a:r>
            <a:endParaRPr lang="en-US" sz="2329" dirty="0"/>
          </a:p>
        </p:txBody>
      </p:sp>
      <p:sp>
        <p:nvSpPr>
          <p:cNvPr id="13" name="Text 10"/>
          <p:cNvSpPr/>
          <p:nvPr/>
        </p:nvSpPr>
        <p:spPr>
          <a:xfrm>
            <a:off x="2841546" y="3183850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Start Date: 2019/01/01</a:t>
            </a:r>
            <a:endParaRPr lang="en-US" sz="1553" dirty="0"/>
          </a:p>
        </p:txBody>
      </p:sp>
      <p:sp>
        <p:nvSpPr>
          <p:cNvPr id="14" name="Text 11"/>
          <p:cNvSpPr/>
          <p:nvPr/>
        </p:nvSpPr>
        <p:spPr>
          <a:xfrm>
            <a:off x="2841546" y="3617476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End Date: 2020/06/21</a:t>
            </a:r>
            <a:endParaRPr lang="en-US" sz="1553" dirty="0"/>
          </a:p>
        </p:txBody>
      </p:sp>
      <p:sp>
        <p:nvSpPr>
          <p:cNvPr id="15" name="Text 12"/>
          <p:cNvSpPr/>
          <p:nvPr/>
        </p:nvSpPr>
        <p:spPr>
          <a:xfrm>
            <a:off x="2841546" y="4051102"/>
            <a:ext cx="2933700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Gender Distribution:</a:t>
            </a:r>
            <a:endParaRPr lang="en-US" sz="2329" dirty="0"/>
          </a:p>
        </p:txBody>
      </p:sp>
      <p:sp>
        <p:nvSpPr>
          <p:cNvPr id="16" name="Text 13"/>
          <p:cNvSpPr/>
          <p:nvPr/>
        </p:nvSpPr>
        <p:spPr>
          <a:xfrm>
            <a:off x="2841546" y="4539020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Females: 709,863</a:t>
            </a:r>
            <a:endParaRPr lang="en-US" sz="1553" dirty="0"/>
          </a:p>
        </p:txBody>
      </p:sp>
      <p:sp>
        <p:nvSpPr>
          <p:cNvPr id="17" name="Text 14"/>
          <p:cNvSpPr/>
          <p:nvPr/>
        </p:nvSpPr>
        <p:spPr>
          <a:xfrm>
            <a:off x="2841546" y="4972645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Males: 586,812</a:t>
            </a:r>
            <a:endParaRPr lang="en-US" sz="1553" dirty="0"/>
          </a:p>
        </p:txBody>
      </p:sp>
      <p:sp>
        <p:nvSpPr>
          <p:cNvPr id="18" name="Text 15"/>
          <p:cNvSpPr/>
          <p:nvPr/>
        </p:nvSpPr>
        <p:spPr>
          <a:xfrm>
            <a:off x="2841546" y="5406271"/>
            <a:ext cx="3253740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Merchant Information:</a:t>
            </a:r>
            <a:endParaRPr lang="en-US" sz="2329" dirty="0"/>
          </a:p>
        </p:txBody>
      </p:sp>
      <p:sp>
        <p:nvSpPr>
          <p:cNvPr id="19" name="Text 16"/>
          <p:cNvSpPr/>
          <p:nvPr/>
        </p:nvSpPr>
        <p:spPr>
          <a:xfrm>
            <a:off x="2841546" y="5894189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Number of Merchants: 693</a:t>
            </a:r>
            <a:endParaRPr lang="en-US" sz="1553" dirty="0"/>
          </a:p>
        </p:txBody>
      </p:sp>
      <p:sp>
        <p:nvSpPr>
          <p:cNvPr id="20" name="Text 17"/>
          <p:cNvSpPr/>
          <p:nvPr/>
        </p:nvSpPr>
        <p:spPr>
          <a:xfrm>
            <a:off x="2841546" y="6327815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Categories : 14</a:t>
            </a:r>
            <a:endParaRPr lang="en-US" sz="1553" dirty="0"/>
          </a:p>
        </p:txBody>
      </p:sp>
      <p:sp>
        <p:nvSpPr>
          <p:cNvPr id="21" name="Text 18"/>
          <p:cNvSpPr/>
          <p:nvPr/>
        </p:nvSpPr>
        <p:spPr>
          <a:xfrm>
            <a:off x="6825853" y="1395055"/>
            <a:ext cx="3970020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Transaction Amount Range:</a:t>
            </a:r>
            <a:endParaRPr lang="en-US" sz="2329" dirty="0"/>
          </a:p>
        </p:txBody>
      </p:sp>
      <p:sp>
        <p:nvSpPr>
          <p:cNvPr id="22" name="Text 19"/>
          <p:cNvSpPr/>
          <p:nvPr/>
        </p:nvSpPr>
        <p:spPr>
          <a:xfrm>
            <a:off x="6825853" y="1882973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Minimum: $1.0 USD</a:t>
            </a:r>
            <a:endParaRPr lang="en-US" sz="1553" dirty="0"/>
          </a:p>
        </p:txBody>
      </p:sp>
      <p:sp>
        <p:nvSpPr>
          <p:cNvPr id="23" name="Text 20"/>
          <p:cNvSpPr/>
          <p:nvPr/>
        </p:nvSpPr>
        <p:spPr>
          <a:xfrm>
            <a:off x="6825853" y="2316599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Maximum: $28,948.9 USD</a:t>
            </a:r>
            <a:endParaRPr lang="en-US" sz="1553" dirty="0"/>
          </a:p>
        </p:txBody>
      </p:sp>
      <p:sp>
        <p:nvSpPr>
          <p:cNvPr id="24" name="Text 21"/>
          <p:cNvSpPr/>
          <p:nvPr/>
        </p:nvSpPr>
        <p:spPr>
          <a:xfrm>
            <a:off x="6825853" y="2750225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City Details:</a:t>
            </a:r>
            <a:endParaRPr lang="en-US" sz="2329" dirty="0"/>
          </a:p>
        </p:txBody>
      </p:sp>
      <p:sp>
        <p:nvSpPr>
          <p:cNvPr id="25" name="Text 22"/>
          <p:cNvSpPr/>
          <p:nvPr/>
        </p:nvSpPr>
        <p:spPr>
          <a:xfrm>
            <a:off x="6825853" y="3238143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Number of Cities: 894</a:t>
            </a:r>
            <a:endParaRPr lang="en-US" sz="1553" dirty="0"/>
          </a:p>
        </p:txBody>
      </p:sp>
      <p:sp>
        <p:nvSpPr>
          <p:cNvPr id="26" name="Text 23"/>
          <p:cNvSpPr/>
          <p:nvPr/>
        </p:nvSpPr>
        <p:spPr>
          <a:xfrm>
            <a:off x="6825853" y="3671768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Number of States: 21</a:t>
            </a:r>
            <a:endParaRPr lang="en-US" sz="1553" dirty="0"/>
          </a:p>
        </p:txBody>
      </p:sp>
      <p:sp>
        <p:nvSpPr>
          <p:cNvPr id="27" name="Text 24"/>
          <p:cNvSpPr/>
          <p:nvPr/>
        </p:nvSpPr>
        <p:spPr>
          <a:xfrm>
            <a:off x="6825853" y="4105394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Population Range:</a:t>
            </a: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23 to 2,906,700</a:t>
            </a:r>
            <a:endParaRPr lang="en-US" sz="1553" dirty="0"/>
          </a:p>
        </p:txBody>
      </p:sp>
      <p:sp>
        <p:nvSpPr>
          <p:cNvPr id="28" name="Text 25"/>
          <p:cNvSpPr/>
          <p:nvPr/>
        </p:nvSpPr>
        <p:spPr>
          <a:xfrm>
            <a:off x="6825853" y="4539020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Age Constraint:</a:t>
            </a:r>
            <a:endParaRPr lang="en-US" sz="2329" dirty="0"/>
          </a:p>
        </p:txBody>
      </p:sp>
      <p:sp>
        <p:nvSpPr>
          <p:cNvPr id="29" name="Text 26"/>
          <p:cNvSpPr/>
          <p:nvPr/>
        </p:nvSpPr>
        <p:spPr>
          <a:xfrm>
            <a:off x="6825853" y="5026938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Minimum Age: 18</a:t>
            </a:r>
            <a:endParaRPr lang="en-US" sz="1553" dirty="0"/>
          </a:p>
        </p:txBody>
      </p:sp>
      <p:sp>
        <p:nvSpPr>
          <p:cNvPr id="30" name="Text 27"/>
          <p:cNvSpPr/>
          <p:nvPr/>
        </p:nvSpPr>
        <p:spPr>
          <a:xfrm>
            <a:off x="6825853" y="5460563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Target Variable:</a:t>
            </a:r>
            <a:endParaRPr lang="en-US" sz="2329" dirty="0"/>
          </a:p>
        </p:txBody>
      </p:sp>
      <p:sp>
        <p:nvSpPr>
          <p:cNvPr id="31" name="Text 28"/>
          <p:cNvSpPr/>
          <p:nvPr/>
        </p:nvSpPr>
        <p:spPr>
          <a:xfrm>
            <a:off x="7141250" y="5948482"/>
            <a:ext cx="4647605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4"/>
              </a:lnSpc>
              <a:buSzPct val="100000"/>
              <a:buChar char="•"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Fraudulent Transactions (is_fraud = 1):</a:t>
            </a: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7,506</a:t>
            </a:r>
            <a:endParaRPr lang="en-US" sz="1553" dirty="0"/>
          </a:p>
        </p:txBody>
      </p:sp>
      <p:sp>
        <p:nvSpPr>
          <p:cNvPr id="32" name="Text 29"/>
          <p:cNvSpPr/>
          <p:nvPr/>
        </p:nvSpPr>
        <p:spPr>
          <a:xfrm>
            <a:off x="7141250" y="6382107"/>
            <a:ext cx="4647605" cy="630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84"/>
              </a:lnSpc>
              <a:buSzPct val="100000"/>
              <a:buChar char="•"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Non-Fraudulent Transactions (is_fraud = 0):</a:t>
            </a: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1,289,169</a:t>
            </a:r>
            <a:endParaRPr lang="en-US" sz="1553" dirty="0"/>
          </a:p>
        </p:txBody>
      </p:sp>
      <p:sp>
        <p:nvSpPr>
          <p:cNvPr id="33" name="Text 30"/>
          <p:cNvSpPr/>
          <p:nvPr/>
        </p:nvSpPr>
        <p:spPr>
          <a:xfrm>
            <a:off x="2631996" y="7372826"/>
            <a:ext cx="9366290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4"/>
              </a:lnSpc>
              <a:buNone/>
            </a:pPr>
            <a:endParaRPr lang="en-US" sz="155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9871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Exploratory Data Analysis (EDA)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188601" y="382071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Gain insights from the visual exploration of the credit card fraud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462033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patterns, anomalies, and correlations using various charts and graphs.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541996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Examine temporal trends in transaction data to detect potential fraudulent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70842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EDA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1736050"/>
            <a:ext cx="10554414" cy="5785128"/>
          </a:xfrm>
          <a:prstGeom prst="roundRect">
            <a:avLst>
              <a:gd name="adj" fmla="val 1728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094" y="1890713"/>
            <a:ext cx="4838938" cy="371296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274094" y="5736908"/>
            <a:ext cx="53973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96" y="1890713"/>
            <a:ext cx="3752612" cy="389382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2051804" y="6243919"/>
            <a:ext cx="10526792" cy="12880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Gender is not very indicative of a fraudulent transaction.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2274094" y="6374011"/>
            <a:ext cx="53973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8123396" y="6374011"/>
            <a:ext cx="42330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2051804" y="6870263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2274094" y="7011114"/>
            <a:ext cx="53973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8123396" y="7011114"/>
            <a:ext cx="42330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10" y="2783762"/>
            <a:ext cx="5847104" cy="358252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273975" y="4633317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079" y="2754886"/>
            <a:ext cx="5607281" cy="361140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413656" y="6620388"/>
            <a:ext cx="5489377" cy="12820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Fraud tends to happen more often in '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Shopping_net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', '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Grocery_pos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', and '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misc_net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’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while 'home' and '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kids_pets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' among others tend to see more normal transactions than fraudulent ones.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2273975" y="588359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541181" y="588359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EA2062B1-F474-031E-559A-CAC47243B5F3}"/>
              </a:ext>
            </a:extLst>
          </p:cNvPr>
          <p:cNvSpPr/>
          <p:nvPr/>
        </p:nvSpPr>
        <p:spPr>
          <a:xfrm>
            <a:off x="8536817" y="6748717"/>
            <a:ext cx="5349457" cy="11228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Normal transactions tend to happen more often on Monday and Sunday while fraudulent ones tend to spread out more evenly throughout the week.</a:t>
            </a:r>
            <a:endParaRPr lang="en-IN" dirty="0">
              <a:solidFill>
                <a:schemeClr val="bg1"/>
              </a:solidFill>
              <a:latin typeface="Helvetica Neue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5DB68E15-3702-06BB-D09C-EC2A1692A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2932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10539"/>
            <a:ext cx="14630400" cy="8340139"/>
          </a:xfrm>
          <a:prstGeom prst="rect">
            <a:avLst/>
          </a:prstGeom>
          <a:solidFill>
            <a:srgbClr val="080E26"/>
          </a:solidFill>
          <a:ln w="9644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7451"/>
            <a:ext cx="4864418" cy="40536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621167" y="660034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3621167" y="702397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3621167" y="744759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9" name="Text 5"/>
          <p:cNvSpPr/>
          <p:nvPr/>
        </p:nvSpPr>
        <p:spPr>
          <a:xfrm>
            <a:off x="3621167" y="787122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0" name="Text 6"/>
          <p:cNvSpPr/>
          <p:nvPr/>
        </p:nvSpPr>
        <p:spPr>
          <a:xfrm>
            <a:off x="3621167" y="829484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1" name="Text 7"/>
          <p:cNvSpPr/>
          <p:nvPr/>
        </p:nvSpPr>
        <p:spPr>
          <a:xfrm>
            <a:off x="3621167" y="871847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3621167" y="914209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A57B05-4332-61DA-A121-08034E2E42DE}"/>
              </a:ext>
            </a:extLst>
          </p:cNvPr>
          <p:cNvSpPr txBox="1"/>
          <p:nvPr/>
        </p:nvSpPr>
        <p:spPr>
          <a:xfrm>
            <a:off x="5096065" y="-48280"/>
            <a:ext cx="95806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Strong Correlations: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merch_lat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lat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(0.993):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very strong positive correlation indicates that as the latitude of the merchant's location increases, the latitude of the cardholder's location also increases. However, this is likely unrelated to fraud.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merch_long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and long (0.999):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 extremely strong positive correlation suggests that the longitude of the merchant's location is almost perfectly aligned with the longitude of the cardholder's location. Again, this seems unrelated to fraud.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Weak Correlations: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city_pop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and age (-0.091):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weak negative correlation implies that as the population of the city increases, the age of the cardholder slightly decreases. This correlation is not strong enough to draw a direct relationship to fraud.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E7545-C7DD-6372-D828-78A347EC4039}"/>
              </a:ext>
            </a:extLst>
          </p:cNvPr>
          <p:cNvSpPr txBox="1"/>
          <p:nvPr/>
        </p:nvSpPr>
        <p:spPr>
          <a:xfrm>
            <a:off x="0" y="4134386"/>
            <a:ext cx="1454331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2. 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merch_lat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and age (0.047):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2"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very weak positive correlation suggests a minimal relationship between the latitude of the merchant's location and the age of the cardholder.</a:t>
            </a:r>
          </a:p>
          <a:p>
            <a:pPr lvl="1"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3. 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lat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and age (0.048):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2"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Another very weak positive correlation, indicating a slight connection between the latitude of the cardholder's location and their age.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3.No Significant Correlations: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amt,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unix_time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merch_long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, and other variables: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These variables have correlations close to zero, suggesting no significant linear relationships with other variables. Thus, they may not strongly influence fraud detection.</a:t>
            </a:r>
          </a:p>
          <a:p>
            <a:pPr algn="l"/>
            <a:r>
              <a:rPr lang="en-US" sz="2400" b="1" i="0" dirty="0">
                <a:solidFill>
                  <a:srgbClr val="D1D5DB"/>
                </a:solidFill>
                <a:effectLst/>
                <a:latin typeface="Söhne"/>
              </a:rPr>
              <a:t>Key Insights:</a:t>
            </a: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None of the analyzed correlations show a strong direct relationship with fraud.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Correlation alone doesn't establish causation or direct impact on fraud. Other factors and non-linear relationships </a:t>
            </a:r>
          </a:p>
          <a:p>
            <a:pPr lvl="2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may be at play.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Consider more advanced techniques such as feature importance from machine learning models for a comprehensive analysis.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D1D5DB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D1D5DB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2341</Words>
  <Application>Microsoft Office PowerPoint</Application>
  <PresentationFormat>Custom</PresentationFormat>
  <Paragraphs>365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Consolas</vt:lpstr>
      <vt:lpstr>Epilogue</vt:lpstr>
      <vt:lpstr>Fraunces</vt:lpstr>
      <vt:lpstr>Helvetica Neue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Jeevan raj</cp:lastModifiedBy>
  <cp:revision>3</cp:revision>
  <dcterms:created xsi:type="dcterms:W3CDTF">2023-12-23T11:51:06Z</dcterms:created>
  <dcterms:modified xsi:type="dcterms:W3CDTF">2024-05-01T15:32:44Z</dcterms:modified>
</cp:coreProperties>
</file>